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9" r:id="rId2"/>
  </p:sldMasterIdLst>
  <p:sldIdLst>
    <p:sldId id="256" r:id="rId3"/>
    <p:sldId id="267" r:id="rId4"/>
    <p:sldId id="257" r:id="rId5"/>
    <p:sldId id="266" r:id="rId6"/>
    <p:sldId id="268" r:id="rId7"/>
    <p:sldId id="259" r:id="rId8"/>
    <p:sldId id="269" r:id="rId9"/>
    <p:sldId id="262" r:id="rId10"/>
    <p:sldId id="263" r:id="rId11"/>
    <p:sldId id="275" r:id="rId12"/>
    <p:sldId id="276" r:id="rId13"/>
    <p:sldId id="272" r:id="rId14"/>
    <p:sldId id="273" r:id="rId15"/>
    <p:sldId id="274" r:id="rId16"/>
    <p:sldId id="258" r:id="rId17"/>
    <p:sldId id="270" r:id="rId18"/>
    <p:sldId id="271" r:id="rId1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8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81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0664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3039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558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2400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061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505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134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196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2834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882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0904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0940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8334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3490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8739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077DA4B-8290-425E-97F3-D80F39615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BF7741FF-7F6A-4261-AA35-456AA94DD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0B728C6-76AA-4B21-9B58-A38D6F74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045CE80-AA87-4C1A-8F72-C2B085FE1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CD6251F-D983-40D3-A45F-3572903C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1734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1AC11CF-26F5-4000-985D-F3B44891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240A6EE-8891-4E5C-B99A-21262A0D8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40C6E85-4FE3-4326-A1F3-DA88D102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F35B152-6899-4425-8827-68F89D056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DFB3B21E-DC88-43B6-991C-8464FFD7C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2745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BEDC2E3-7C74-44C8-AAEF-8B706D308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9D283FEE-F000-491D-AEBF-C375AC479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F447B15-0A9B-42AF-80D4-60FF8525C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3EDA631-AE66-4D59-8701-F0A1CCFC7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5DEB985-233E-477B-9722-8ECC8FABC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0477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2A99465-6CB5-49F3-BEBB-A542FAF66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CDF9836-C76B-40A7-BE23-54FBA2FBE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6F27184B-25AA-40BC-9445-38141C7AF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57E57AB7-C8C0-47D5-8FF6-CA663370E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D19F113C-1CB1-4213-82A0-72A45FCAF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C667B09-C530-40D8-8E49-26E55626D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0345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CB94577-F633-4B9B-AEC2-90053F1E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D79B828-058E-436A-B6AC-1E4D77C4A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7FD2EF04-6D8F-46A7-AC79-6212EA222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BB6F776D-5A24-4F19-AAFD-D155F545D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3397CACC-70F5-4AF0-9BA3-CC59666D87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6ADEC127-3CBA-4802-BD5E-01AF47318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1874B2C3-6D46-4937-9D75-A067AFB0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178A87D3-44A3-4466-BD04-38B817FE2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12329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19FFFFA-A827-4038-BB40-33C8B40A2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A904C2B6-B187-4224-AC1E-5A71842A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B7DCE636-A3AB-42D3-B2F5-52C3B659D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9A22A273-4A00-43B4-8756-DAF09CB85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1685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E93D9A9C-F7DD-40F7-91FF-ADE887A74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C77C9E65-73CC-4652-8730-BD154ADB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21230285-1869-4CA5-B7FB-88AEBCB69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33193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DFE526D-0859-44E7-A178-0EAA8380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63D642E-1D88-461B-B478-48D7B4070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ACA84148-57D1-441D-825D-969F43614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C8705E4B-A5B9-421B-ACA0-D5D32A957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AC00FAE-72F6-449D-BF38-DFBC9BAF9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9B8320A6-B1BE-4316-BC75-050C70A7A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15700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E301150-B39E-42BB-8286-79C2BF4F2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6C2C4296-E757-4B07-B2D7-D1FF044D29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0B218648-58D6-4F33-A819-5594A80A1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7D7A5367-749C-409E-B4A7-22BE42802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F1FBFB80-F164-4EC3-B62C-51F463AA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B1B565BE-3EB6-47E5-B70E-EE99DB882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9123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35A664F-AE17-4CD5-9A1D-929DDC703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091D01AF-644A-4167-9BEE-25E24FC71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6B3B199-5CCD-4D2B-AF49-1E231751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6522C33-4A9B-484F-9447-D3C99BD2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63C31197-9CC4-4A45-A213-074FE5628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17712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F8B4EA65-96E1-429B-8242-230E2D7B56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8FF61569-7C9A-48F0-A220-B3EE0E7BF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0169AEE-7BD0-4A45-AC47-AEEE6FF93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B67B778-09BE-4339-BE94-159B6AD6F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2ED26EF-74D2-4DFA-82C0-F38F0A525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7535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330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63CB9ECE-10F9-454A-B017-F18E60939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303DF777-A1EE-423D-8F08-DBD719D35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A274DCD-94C8-45CD-8771-E88070DE37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BDC59-A409-49C6-9377-A2126312A42B}" type="datetimeFigureOut">
              <a:rPr lang="bg-BG" smtClean="0"/>
              <a:t>19.4.2022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59EB5C0-D0FC-47B1-8C33-E91862E68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A74C362-B08F-401D-BC3E-6B2A78B4C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47207-1703-42A9-B9EE-1B7BDF51CA5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801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_rVvrAt7js&amp;ab_channel=%D0%A1%D0%A3%D0%92%D0%BB%D0%B0%D0%B4%D0%B8%D0%BC%D0%B8%D1%80%D0%9A%D0%BE%D0%BC%D0%B0%D1%80%D0%BE%D0%B2" TargetMode="External"/><Relationship Id="rId2" Type="http://schemas.openxmlformats.org/officeDocument/2006/relationships/hyperlink" Target="https://www.youtube.com/watch?v=NABWbJAPOM4&amp;ab_channel=%D0%A1%D0%A3%D0%92%D0%BB%D0%B0%D0%B4%D0%B8%D0%BC%D0%B8%D1%80%D0%9A%D0%BE%D0%BC%D0%B0%D1%80%D0%BE%D0%B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67775" y="1943099"/>
            <a:ext cx="8997661" cy="2971801"/>
          </a:xfrm>
        </p:spPr>
        <p:txBody>
          <a:bodyPr>
            <a:normAutofit/>
          </a:bodyPr>
          <a:lstStyle/>
          <a:p>
            <a:pPr algn="ctr"/>
            <a:r>
              <a:rPr lang="bg-BG" sz="4400" b="1" dirty="0"/>
              <a:t>Нашите професионални изяви</a:t>
            </a:r>
            <a:br>
              <a:rPr lang="bg-BG" sz="4400" b="1" dirty="0"/>
            </a:br>
            <a:br>
              <a:rPr lang="bg-BG" sz="4400" b="1" dirty="0"/>
            </a:br>
            <a:r>
              <a:rPr lang="bg-BG" sz="4400" b="1" dirty="0"/>
              <a:t>2021/2022 година</a:t>
            </a:r>
          </a:p>
        </p:txBody>
      </p:sp>
      <p:pic>
        <p:nvPicPr>
          <p:cNvPr id="3" name="Картина 2" descr="NEW LOGO">
            <a:extLst>
              <a:ext uri="{FF2B5EF4-FFF2-40B4-BE49-F238E27FC236}">
                <a16:creationId xmlns:a16="http://schemas.microsoft.com/office/drawing/2014/main" id="{82D70489-6F6A-4E3B-B536-A18D78D572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869" y="281418"/>
            <a:ext cx="1000832" cy="1015046"/>
          </a:xfrm>
          <a:prstGeom prst="rect">
            <a:avLst/>
          </a:prstGeom>
          <a:noFill/>
        </p:spPr>
      </p:pic>
      <p:pic>
        <p:nvPicPr>
          <p:cNvPr id="4" name="Picture 5" descr="Slavi Kaloferov">
            <a:extLst>
              <a:ext uri="{FF2B5EF4-FFF2-40B4-BE49-F238E27FC236}">
                <a16:creationId xmlns:a16="http://schemas.microsoft.com/office/drawing/2014/main" id="{AADAE96B-4ABE-470A-8F6C-F01E371096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13144"/>
          <a:stretch/>
        </p:blipFill>
        <p:spPr bwMode="auto">
          <a:xfrm>
            <a:off x="8136566" y="281418"/>
            <a:ext cx="1075012" cy="1015046"/>
          </a:xfrm>
          <a:prstGeom prst="rect">
            <a:avLst/>
          </a:prstGeom>
          <a:noFill/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C4924906-6261-4BB1-AC03-0814D7583D68}"/>
              </a:ext>
            </a:extLst>
          </p:cNvPr>
          <p:cNvSpPr txBox="1"/>
          <p:nvPr/>
        </p:nvSpPr>
        <p:spPr>
          <a:xfrm>
            <a:off x="1710994" y="287628"/>
            <a:ext cx="679045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E48312"/>
                </a:solidFill>
              </a:rPr>
              <a:t>Средно училище „ Владимир Комаров”</a:t>
            </a:r>
          </a:p>
          <a:p>
            <a:pPr algn="ctr"/>
            <a:r>
              <a:rPr lang="ru-RU" b="1" dirty="0">
                <a:solidFill>
                  <a:srgbClr val="E48312"/>
                </a:solidFill>
              </a:rPr>
              <a:t>Велико Търново </a:t>
            </a:r>
          </a:p>
          <a:p>
            <a:pPr algn="ctr"/>
            <a:r>
              <a:rPr lang="ru-RU" b="1" dirty="0">
                <a:solidFill>
                  <a:srgbClr val="E48312"/>
                </a:solidFill>
              </a:rPr>
              <a:t>ул.„Бяла Бона ”№  9, тел. 062/674-974, e-mail: v_komarov@abv.bg</a:t>
            </a:r>
          </a:p>
          <a:p>
            <a:endParaRPr lang="ru-RU" dirty="0">
              <a:solidFill>
                <a:srgbClr val="E483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09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573">
        <p14:reveal/>
      </p:transition>
    </mc:Choice>
    <mc:Fallback xmlns="">
      <p:transition spd="slow" advTm="4573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1BB3BC2-9791-4ECD-AC04-F45D46837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98" y="970981"/>
            <a:ext cx="9691784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400" dirty="0">
                <a:solidFill>
                  <a:schemeClr val="tx1"/>
                </a:solidFill>
              </a:rPr>
              <a:t>С</a:t>
            </a:r>
            <a:r>
              <a:rPr lang="ru-RU" sz="4400" dirty="0" err="1">
                <a:solidFill>
                  <a:schemeClr val="tx1"/>
                </a:solidFill>
              </a:rPr>
              <a:t>ъстезанието</a:t>
            </a:r>
            <a:r>
              <a:rPr lang="ru-RU" sz="4400" dirty="0">
                <a:solidFill>
                  <a:schemeClr val="tx1"/>
                </a:solidFill>
              </a:rPr>
              <a:t> по </a:t>
            </a:r>
            <a:r>
              <a:rPr lang="ru-RU" sz="4400" dirty="0" err="1">
                <a:solidFill>
                  <a:schemeClr val="tx1"/>
                </a:solidFill>
              </a:rPr>
              <a:t>приложна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  <a:r>
              <a:rPr lang="ru-RU" sz="4400" dirty="0" err="1">
                <a:solidFill>
                  <a:schemeClr val="tx1"/>
                </a:solidFill>
              </a:rPr>
              <a:t>електроника</a:t>
            </a:r>
            <a:r>
              <a:rPr lang="ru-RU" sz="4400" dirty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sz="4400" dirty="0">
                <a:solidFill>
                  <a:schemeClr val="tx1"/>
                </a:solidFill>
              </a:rPr>
              <a:t>„</a:t>
            </a:r>
            <a:r>
              <a:rPr lang="ru-RU" sz="4400" dirty="0" err="1">
                <a:solidFill>
                  <a:schemeClr val="tx1"/>
                </a:solidFill>
              </a:rPr>
              <a:t>Мога</a:t>
            </a:r>
            <a:r>
              <a:rPr lang="ru-RU" sz="4400" dirty="0">
                <a:solidFill>
                  <a:schemeClr val="tx1"/>
                </a:solidFill>
              </a:rPr>
              <a:t> и зная как“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3148C09-59F0-43BB-9455-3363EF7EB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436" y="3671240"/>
            <a:ext cx="3178508" cy="57228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30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797">
        <p14:reveal/>
      </p:transition>
    </mc:Choice>
    <mc:Fallback xmlns="">
      <p:transition spd="slow" advTm="2797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4287" y="288431"/>
            <a:ext cx="9223899" cy="285417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24.01.2022г.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училищният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кръг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състезанието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зная как“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фирма „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Елимекс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Инженеринг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ЕООД.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Усилената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справиха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успешно с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възложените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Получиха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участието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ваучери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ЕЛИМЕКС.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възрастова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Мехмед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Ибришимов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9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Сузана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Росенова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10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Светлозар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Неделчев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10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 Али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Ибришимов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9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scontent-sof1-1.xx.fbcdn.net/v/t39.30808-6/272736758_5076140225743457_2255595395024323398_n.jpg?stp=dst-jpg_s600x600&amp;_nc_cat=109&amp;ccb=1-5&amp;_nc_sid=730e14&amp;_nc_ohc=ASJzcgYa7JUAX8v67BK&amp;_nc_ht=scontent-sof1-1.xx&amp;oh=00_AT8LsKxldha2PKZmA4ZmGO4x_rEnqA03e2raIAa0wKmLnA&amp;oe=6243B27E">
            <a:extLst>
              <a:ext uri="{FF2B5EF4-FFF2-40B4-BE49-F238E27FC236}">
                <a16:creationId xmlns:a16="http://schemas.microsoft.com/office/drawing/2014/main" id="{EC7D495C-70B0-4AE4-B8A5-86490EABF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771" y="2252157"/>
            <a:ext cx="5349908" cy="45077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AE85376B-8367-4812-AB87-3159A43C4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21" y="3002956"/>
            <a:ext cx="4498272" cy="3373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евъртане: хоризонтално 6">
            <a:extLst>
              <a:ext uri="{FF2B5EF4-FFF2-40B4-BE49-F238E27FC236}">
                <a16:creationId xmlns:a16="http://schemas.microsoft.com/office/drawing/2014/main" id="{00B21B97-5FDA-47AD-AE8E-575CFF2CDE05}"/>
              </a:ext>
            </a:extLst>
          </p:cNvPr>
          <p:cNvSpPr/>
          <p:nvPr/>
        </p:nvSpPr>
        <p:spPr>
          <a:xfrm>
            <a:off x="1571218" y="6237011"/>
            <a:ext cx="3275990" cy="54064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Първа възрастова група</a:t>
            </a:r>
            <a:endParaRPr lang="en-US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90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1395">
        <p14:reveal/>
      </p:transition>
    </mc:Choice>
    <mc:Fallback xmlns="">
      <p:transition spd="slow" advTm="2139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F85A1DBE-7496-44C9-8176-3932CA70516E}"/>
              </a:ext>
            </a:extLst>
          </p:cNvPr>
          <p:cNvSpPr txBox="1"/>
          <p:nvPr/>
        </p:nvSpPr>
        <p:spPr>
          <a:xfrm>
            <a:off x="268549" y="51563"/>
            <a:ext cx="966556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втора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възрастова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Алехандра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Михайлова – 11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Александра-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Йордания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Пердикеа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Александра Георгиева – 11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Мирослав Василев – 11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ръководители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Деница Р. Димитрова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Деница Д. Димитрова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надграждат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увереността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си.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332834F-473D-4E26-B569-52B3EC97F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152" y="2885600"/>
            <a:ext cx="3951695" cy="2963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евъртане: хоризонтално 6">
            <a:extLst>
              <a:ext uri="{FF2B5EF4-FFF2-40B4-BE49-F238E27FC236}">
                <a16:creationId xmlns:a16="http://schemas.microsoft.com/office/drawing/2014/main" id="{3BC20368-0D85-4CBC-9BFA-CD7E1BCE1075}"/>
              </a:ext>
            </a:extLst>
          </p:cNvPr>
          <p:cNvSpPr/>
          <p:nvPr/>
        </p:nvSpPr>
        <p:spPr>
          <a:xfrm>
            <a:off x="2898215" y="5907521"/>
            <a:ext cx="5316144" cy="92720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Втора възрастова група</a:t>
            </a:r>
            <a:endParaRPr lang="en-US" sz="2800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6" descr="Може да бъде изображение с 9 души, изправени хора и на закрито">
            <a:extLst>
              <a:ext uri="{FF2B5EF4-FFF2-40B4-BE49-F238E27FC236}">
                <a16:creationId xmlns:a16="http://schemas.microsoft.com/office/drawing/2014/main" id="{BFF3D588-BF97-4D4E-87B4-D72DC3399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9791"/>
            <a:ext cx="4149940" cy="3429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Може да бъде изображение с 9 души, изправени хора и на закрито">
            <a:extLst>
              <a:ext uri="{FF2B5EF4-FFF2-40B4-BE49-F238E27FC236}">
                <a16:creationId xmlns:a16="http://schemas.microsoft.com/office/drawing/2014/main" id="{69A6ED0A-8009-4AB4-B170-D878C85BB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359" y="2885600"/>
            <a:ext cx="3977641" cy="2905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22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971">
        <p14:reveal/>
      </p:transition>
    </mc:Choice>
    <mc:Fallback xmlns="">
      <p:transition spd="slow" advTm="1097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851C223-05E6-425C-A380-97A64E8D3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23" y="348241"/>
            <a:ext cx="7511510" cy="69262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Деветокласници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СУ “Владимир Комаров”</a:t>
            </a:r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учат по </a:t>
            </a:r>
            <a:r>
              <a:rPr lang="ru-RU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тинузавърски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! </a:t>
            </a:r>
            <a:endParaRPr lang="ru-RU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омаров 9 клас запояване Тинузавър">
            <a:extLst>
              <a:ext uri="{FF2B5EF4-FFF2-40B4-BE49-F238E27FC236}">
                <a16:creationId xmlns:a16="http://schemas.microsoft.com/office/drawing/2014/main" id="{6D7BE03F-38CB-4082-8ADD-8CB42C2F0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041" y="1599645"/>
            <a:ext cx="6504372" cy="3658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ТИНУЗАВЪР">
            <a:extLst>
              <a:ext uri="{FF2B5EF4-FFF2-40B4-BE49-F238E27FC236}">
                <a16:creationId xmlns:a16="http://schemas.microsoft.com/office/drawing/2014/main" id="{AE6C34A8-6928-49BB-BEE7-AB3E90B7B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147" y="5375089"/>
            <a:ext cx="3034161" cy="94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74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618">
        <p14:reveal/>
      </p:transition>
    </mc:Choice>
    <mc:Fallback xmlns="">
      <p:transition spd="slow" advTm="4618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еветокласници от СУ “Владимир Комаров” учат по тинузавърс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4" y="598021"/>
            <a:ext cx="6027666" cy="31464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B6562E16-1837-4C49-9BE5-B13E3F42A4C0}"/>
              </a:ext>
            </a:extLst>
          </p:cNvPr>
          <p:cNvSpPr txBox="1"/>
          <p:nvPr/>
        </p:nvSpPr>
        <p:spPr>
          <a:xfrm>
            <a:off x="530441" y="4137600"/>
            <a:ext cx="87289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9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СУ “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Комаров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”, Велико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започнаха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 с нов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Невен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Боянов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основател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платформата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обучение по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науки и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програмиране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Тинузавър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влиза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да им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предаде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знания и умения в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дисциплината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“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Компютърно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Младежите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изучават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специалност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Автоматизирани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”. В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рамките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ѝ те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разчитат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използват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конструктивна и технологична документация.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Измерват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Проследяват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електрически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пневматични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хидравлични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вериги.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F3A69972-AC9C-4420-B36F-3F08A5757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5077"/>
            <a:ext cx="5382592" cy="4072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511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7392">
        <p14:reveal/>
      </p:transition>
    </mc:Choice>
    <mc:Fallback xmlns="">
      <p:transition spd="slow" advTm="17392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E863159-0D43-4782-9E94-A7E56DFFE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481" y="1925182"/>
            <a:ext cx="8891727" cy="30076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 „</a:t>
            </a:r>
            <a:r>
              <a:rPr lang="ru-RU" sz="3600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Месец</a:t>
            </a:r>
            <a:r>
              <a:rPr lang="ru-RU" sz="36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иновациите</a:t>
            </a:r>
            <a:r>
              <a:rPr lang="ru-RU" sz="36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в </a:t>
            </a:r>
            <a:r>
              <a:rPr lang="ru-RU" sz="3600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36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на </a:t>
            </a:r>
            <a:r>
              <a:rPr lang="ru-RU" sz="3600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образованието</a:t>
            </a:r>
            <a:r>
              <a:rPr lang="ru-RU" sz="36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Велико </a:t>
            </a:r>
            <a:r>
              <a:rPr lang="ru-RU" sz="3600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sz="36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съвместно</a:t>
            </a:r>
            <a:r>
              <a:rPr lang="ru-RU" sz="36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НВУ "В. </a:t>
            </a:r>
            <a:r>
              <a:rPr lang="ru-RU" sz="3600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Левски</a:t>
            </a:r>
            <a:r>
              <a:rPr lang="ru-RU" sz="3600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Начало | Национален военен университет „Васил Левски‟">
            <a:extLst>
              <a:ext uri="{FF2B5EF4-FFF2-40B4-BE49-F238E27FC236}">
                <a16:creationId xmlns:a16="http://schemas.microsoft.com/office/drawing/2014/main" id="{8D81C8E5-4AAF-47EB-8DE7-731447036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862" y="4686146"/>
            <a:ext cx="7032963" cy="152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Регионално управление на образованието - Велико Търново">
            <a:extLst>
              <a:ext uri="{FF2B5EF4-FFF2-40B4-BE49-F238E27FC236}">
                <a16:creationId xmlns:a16="http://schemas.microsoft.com/office/drawing/2014/main" id="{AB5A0FD9-AF52-43F4-B481-281F7C7E3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99" y="194659"/>
            <a:ext cx="1651896" cy="165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2" descr="NEW LOGO">
            <a:extLst>
              <a:ext uri="{FF2B5EF4-FFF2-40B4-BE49-F238E27FC236}">
                <a16:creationId xmlns:a16="http://schemas.microsoft.com/office/drawing/2014/main" id="{41C0A945-BF6F-44DC-81D2-09FEB0ADF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780" y="194659"/>
            <a:ext cx="1651895" cy="155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F6D3B60A-FC8D-4417-8C4B-A9F7B892AC92}"/>
              </a:ext>
            </a:extLst>
          </p:cNvPr>
          <p:cNvSpPr txBox="1"/>
          <p:nvPr/>
        </p:nvSpPr>
        <p:spPr>
          <a:xfrm>
            <a:off x="1747277" y="557456"/>
            <a:ext cx="60989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05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Средно</a:t>
            </a:r>
            <a:r>
              <a:rPr lang="ru-RU" sz="2400" dirty="0">
                <a:solidFill>
                  <a:srgbClr val="05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 „ Владимир Комаров”,</a:t>
            </a:r>
          </a:p>
          <a:p>
            <a:pPr algn="ctr"/>
            <a:r>
              <a:rPr lang="ru-RU" sz="2400" dirty="0">
                <a:solidFill>
                  <a:srgbClr val="05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 </a:t>
            </a:r>
            <a:r>
              <a:rPr lang="ru-RU" sz="2400" dirty="0" err="1">
                <a:solidFill>
                  <a:srgbClr val="05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sz="2400" dirty="0">
                <a:solidFill>
                  <a:srgbClr val="0505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61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399">
        <p14:reveal/>
      </p:transition>
    </mc:Choice>
    <mc:Fallback xmlns="">
      <p:transition spd="slow" advTm="7399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85565" y="164237"/>
            <a:ext cx="8680882" cy="23747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Впечатляващо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„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Проследяване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превенция и начини за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реагиране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случай на наводнения“ от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екипа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 „ Владимир Комаров”, град Велико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Инициативата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Месец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иновациите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в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образованието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Велико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НВУ "В.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Левски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гр. В.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Търново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bg-BG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https://scontent-sof1-1.xx.fbcdn.net/v/t39.30808-6/276032269_5234294039928074_1116656428955471590_n.jpg?stp=dst-jpg_s600x600&amp;_nc_cat=100&amp;ccb=1-5&amp;_nc_sid=730e14&amp;_nc_ohc=GNC1ziufrzMAX_0tjFs&amp;_nc_ht=scontent-sof1-1.xx&amp;oh=00_AT8W4vZO7oBZQrKfc_6AK67pqoWliGtVqe8wJBRlb6Dz2A&amp;oe=62440B8B">
            <a:extLst>
              <a:ext uri="{FF2B5EF4-FFF2-40B4-BE49-F238E27FC236}">
                <a16:creationId xmlns:a16="http://schemas.microsoft.com/office/drawing/2014/main" id="{08BBAC1A-004D-44A5-91D8-4175286E0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412" y="1951933"/>
            <a:ext cx="4771810" cy="35788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Няма налично описание.">
            <a:extLst>
              <a:ext uri="{FF2B5EF4-FFF2-40B4-BE49-F238E27FC236}">
                <a16:creationId xmlns:a16="http://schemas.microsoft.com/office/drawing/2014/main" id="{3FE9AA75-7329-4A03-A6F9-36C620F52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61" y="2707689"/>
            <a:ext cx="5223151" cy="3917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20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3630">
        <p14:reveal/>
      </p:transition>
    </mc:Choice>
    <mc:Fallback xmlns="">
      <p:transition spd="slow" advTm="1363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content-sof1-1.xx.fbcdn.net/v/t39.30808-6/276016978_5234294243261387_6389040790452703452_n.jpg?stp=dst-jpg_s600x600&amp;_nc_cat=104&amp;ccb=1-5&amp;_nc_sid=730e14&amp;_nc_ohc=uZeCJqV_SpwAX-K6Mwd&amp;_nc_ht=scontent-sof1-1.xx&amp;oh=00_AT8I2VW7FaeS7x_QPnX4MuK5i1LGYb4CVFtOJx-ozcH12w&amp;oe=6242F4B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98" y="2632721"/>
            <a:ext cx="4122721" cy="3092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content-sof1-1.xx.fbcdn.net/v/t39.30808-6/275865325_5234294049928073_4430913975341047402_n.jpg?stp=dst-jpg_s600x600&amp;_nc_cat=103&amp;ccb=1-5&amp;_nc_sid=730e14&amp;_nc_ohc=oZj1dVcXqr4AX943LFd&amp;tn=noJqezFCz1oPvzPU&amp;_nc_ht=scontent-sof1-1.xx&amp;oh=00_AT_g7XGaamRfw01-owPZqSD48EzIGMFf5spTFgbiY4z0GQ&amp;oe=6243A4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038" y="3765959"/>
            <a:ext cx="4122722" cy="3092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content-sof1-1.xx.fbcdn.net/v/t39.30808-6/275982502_5234294233261388_7456970928627104374_n.jpg?stp=dst-jpg_s600x600&amp;_nc_cat=109&amp;ccb=1-5&amp;_nc_sid=730e14&amp;_nc_ohc=Whdffgk-_qYAX-axsHu&amp;_nc_ht=scontent-sof1-1.xx&amp;oh=00_AT-JJnVPIPFPtypE_bsIpppw2uyJZZ9VFClGpXh6Xr9svg&amp;oe=6244CED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279" y="2287063"/>
            <a:ext cx="3943721" cy="29577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0FDD254B-6072-4E04-B7C9-E3D0C81A7326}"/>
              </a:ext>
            </a:extLst>
          </p:cNvPr>
          <p:cNvSpPr txBox="1"/>
          <p:nvPr/>
        </p:nvSpPr>
        <p:spPr>
          <a:xfrm>
            <a:off x="346228" y="255738"/>
            <a:ext cx="88332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Представянето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две части - презентация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демонстрация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действащия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макет.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гимназиален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Радослава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Дамянова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Асан Ю. Алиев,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Сузана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Росенова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Светлозар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Неделчев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учители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Деница Димитрова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Димитрова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Деница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Руменова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Димитрова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достойно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допринесоха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утвърждаване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престижа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Училищното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учителският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пожелават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здраве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много успехи!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8627">
        <p14:reveal/>
      </p:transition>
    </mc:Choice>
    <mc:Fallback xmlns="">
      <p:transition spd="slow" advTm="18627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29ED569-6DE0-4969-BFC4-17AF441D8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032" y="2975818"/>
            <a:ext cx="8596668" cy="1320800"/>
          </a:xfrm>
        </p:spPr>
        <p:txBody>
          <a:bodyPr/>
          <a:lstStyle/>
          <a:p>
            <a:r>
              <a:rPr lang="bg-BG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Пролетна академия “</a:t>
            </a:r>
            <a:r>
              <a:rPr lang="en-US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STEM </a:t>
            </a:r>
            <a:r>
              <a:rPr lang="bg-BG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работилница“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4" descr="ТИНУЗАВЪР">
            <a:extLst>
              <a:ext uri="{FF2B5EF4-FFF2-40B4-BE49-F238E27FC236}">
                <a16:creationId xmlns:a16="http://schemas.microsoft.com/office/drawing/2014/main" id="{B55220F3-EDC7-4A0D-ACB9-14F261830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293" y="4394447"/>
            <a:ext cx="4660744" cy="144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Office 1 - Stem">
            <a:extLst>
              <a:ext uri="{FF2B5EF4-FFF2-40B4-BE49-F238E27FC236}">
                <a16:creationId xmlns:a16="http://schemas.microsoft.com/office/drawing/2014/main" id="{E86C5EF8-D5DA-4FB5-9FDB-8EE861BF2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766" y="103421"/>
            <a:ext cx="5873791" cy="253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4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754">
        <p14:reveal/>
      </p:transition>
    </mc:Choice>
    <mc:Fallback xmlns="">
      <p:transition spd="slow" advTm="2754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50CFC78-CEFA-4F8E-9DB0-6CF16482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292" y="322912"/>
            <a:ext cx="8573197" cy="2686618"/>
          </a:xfrm>
        </p:spPr>
        <p:txBody>
          <a:bodyPr>
            <a:normAutofit/>
          </a:bodyPr>
          <a:lstStyle/>
          <a:p>
            <a:pPr algn="just"/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Ръководството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на "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Тинузавър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" ООД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организира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Пролетна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академия “STEM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работилница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“ за наши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ученици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от 9 и 11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кл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. </a:t>
            </a:r>
          </a:p>
          <a:p>
            <a:pPr algn="just"/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Академията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е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организирана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по НП" IT умения за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бъдещето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" за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ученици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от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специалност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Автоматизирани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системи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и Автоматизация на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непрекъснати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производства.</a:t>
            </a:r>
          </a:p>
          <a:p>
            <a:pPr algn="just"/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В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Еленския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балкан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, село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Мийковци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,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учениците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съчетават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приятните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изживявания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сред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красотата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на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природата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и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ползотворните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учебни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занимания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свързани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със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сглобяването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и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програмирането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на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платките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"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Тинузавър</a:t>
            </a:r>
            <a:r>
              <a:rPr lang="ru-RU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"</a:t>
            </a:r>
            <a:endParaRPr lang="en-US" dirty="0"/>
          </a:p>
        </p:txBody>
      </p:sp>
      <p:pic>
        <p:nvPicPr>
          <p:cNvPr id="8194" name="Picture 2" descr="Може да бъде изображение с 8 души, седнали хора, изправени хора и на закрито">
            <a:extLst>
              <a:ext uri="{FF2B5EF4-FFF2-40B4-BE49-F238E27FC236}">
                <a16:creationId xmlns:a16="http://schemas.microsoft.com/office/drawing/2014/main" id="{DC20F7A9-6AAE-4159-ADD1-5CCC0EFF5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735" y="3464846"/>
            <a:ext cx="4290874" cy="2411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Може да бъде изображение с 8 души, седнали хора, изправени хора и на закрито">
            <a:extLst>
              <a:ext uri="{FF2B5EF4-FFF2-40B4-BE49-F238E27FC236}">
                <a16:creationId xmlns:a16="http://schemas.microsoft.com/office/drawing/2014/main" id="{F5CA827A-E9B6-4B63-A587-9416F8854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6" y="3047428"/>
            <a:ext cx="5776404" cy="32462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87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8698">
        <p14:reveal/>
      </p:transition>
    </mc:Choice>
    <mc:Fallback xmlns="">
      <p:transition spd="slow" advTm="18698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736007E-C022-47A0-98C1-78DD315EA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16762" y="1180730"/>
            <a:ext cx="10895163" cy="4697078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>
                <a:solidFill>
                  <a:schemeClr val="tx1"/>
                </a:solidFill>
              </a:rPr>
              <a:t>СУ</a:t>
            </a:r>
            <a:r>
              <a:rPr lang="ru-RU" sz="4000" b="1" dirty="0">
                <a:solidFill>
                  <a:schemeClr val="tx1"/>
                </a:solidFill>
              </a:rPr>
              <a:t> „ Владимир Комаров”</a:t>
            </a:r>
            <a:br>
              <a:rPr lang="ru-RU" sz="4000" b="1" dirty="0">
                <a:solidFill>
                  <a:schemeClr val="tx1"/>
                </a:solidFill>
              </a:rPr>
            </a:br>
            <a:r>
              <a:rPr lang="bg-BG" sz="4000" b="1" dirty="0">
                <a:solidFill>
                  <a:schemeClr val="tx1"/>
                </a:solidFill>
              </a:rPr>
              <a:t>гр.</a:t>
            </a:r>
            <a:r>
              <a:rPr lang="ru-RU" sz="4000" b="1" dirty="0">
                <a:solidFill>
                  <a:schemeClr val="tx1"/>
                </a:solidFill>
              </a:rPr>
              <a:t>Велико Търново</a:t>
            </a:r>
            <a:br>
              <a:rPr lang="ru-RU" sz="4000" b="1" dirty="0">
                <a:solidFill>
                  <a:schemeClr val="tx1"/>
                </a:solidFill>
              </a:rPr>
            </a:br>
            <a:br>
              <a:rPr lang="ru-RU" sz="4000" b="1" dirty="0">
                <a:solidFill>
                  <a:schemeClr val="tx1"/>
                </a:solidFill>
              </a:rPr>
            </a:br>
            <a:br>
              <a:rPr lang="en-US" sz="4000" b="1" dirty="0">
                <a:solidFill>
                  <a:schemeClr val="tx1"/>
                </a:solidFill>
              </a:rPr>
            </a:br>
            <a:r>
              <a:rPr lang="bg-BG" sz="4000" dirty="0">
                <a:solidFill>
                  <a:schemeClr val="tx1"/>
                </a:solidFill>
              </a:rPr>
              <a:t>Младежко Техническо Творчество</a:t>
            </a:r>
            <a:br>
              <a:rPr lang="bg-BG" sz="4000" dirty="0">
                <a:solidFill>
                  <a:schemeClr val="tx1"/>
                </a:solidFill>
              </a:rPr>
            </a:br>
            <a:r>
              <a:rPr lang="bg-BG" sz="4000" dirty="0">
                <a:solidFill>
                  <a:schemeClr val="tx1"/>
                </a:solidFill>
              </a:rPr>
              <a:t>2021/2022</a:t>
            </a:r>
            <a:br>
              <a:rPr lang="bg-BG" sz="4000" dirty="0">
                <a:solidFill>
                  <a:schemeClr val="tx1"/>
                </a:solidFill>
              </a:rPr>
            </a:br>
            <a:br>
              <a:rPr lang="bg-BG" sz="4000" dirty="0">
                <a:solidFill>
                  <a:schemeClr val="tx1"/>
                </a:solidFill>
              </a:rPr>
            </a:br>
            <a:r>
              <a:rPr lang="bg-BG" sz="4000" dirty="0">
                <a:solidFill>
                  <a:schemeClr val="tx1"/>
                </a:solidFill>
              </a:rPr>
              <a:t>гр. Горна Оряховица</a:t>
            </a:r>
            <a:br>
              <a:rPr lang="bg-BG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02A66CF9-CC2A-4C68-8B55-435214BF6F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5" name="Картина 1" descr="NEW LOGO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39612" y="165122"/>
            <a:ext cx="1025396" cy="1015608"/>
          </a:xfrm>
          <a:prstGeom prst="rect">
            <a:avLst/>
          </a:prstGeom>
          <a:noFill/>
        </p:spPr>
      </p:pic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371" y="231634"/>
            <a:ext cx="2493866" cy="94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49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348">
        <p14:reveal/>
      </p:transition>
    </mc:Choice>
    <mc:Fallback xmlns="">
      <p:transition spd="slow" advTm="3348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038686" y="192098"/>
            <a:ext cx="7785717" cy="96219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g-BG" dirty="0">
                <a:solidFill>
                  <a:schemeClr val="tx1"/>
                </a:solidFill>
              </a:rPr>
              <a:t>За първа година учениците от СУ “Владимир Комаров“, гр. Велико Търново взеха участие в конкурса – изложение Младежко Техническо Творчество, което се проведе на  14 и 15 април 2022 г., в гр. Горна Оряховица.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endParaRPr lang="bg-BG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55"/>
          <a:stretch/>
        </p:blipFill>
        <p:spPr>
          <a:xfrm>
            <a:off x="503408" y="1600200"/>
            <a:ext cx="3714750" cy="2338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67" y="4274820"/>
            <a:ext cx="3983046" cy="2583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794" y="1229513"/>
            <a:ext cx="3944204" cy="2958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560" y="1600200"/>
            <a:ext cx="3694429" cy="2583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150" y="4357758"/>
            <a:ext cx="3855719" cy="2417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679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621">
        <p14:reveal/>
      </p:transition>
    </mc:Choice>
    <mc:Fallback xmlns="">
      <p:transition spd="slow" advTm="9621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335280"/>
            <a:ext cx="7665868" cy="113841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g-BG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bg-BG" dirty="0">
                <a:solidFill>
                  <a:schemeClr val="tx1"/>
                </a:solidFill>
              </a:rPr>
              <a:t>Учениците ни достойно се наредиха в редиците на  професионални гимназии, университети и фирми от цялата страна. </a:t>
            </a:r>
          </a:p>
          <a:p>
            <a:pPr algn="just"/>
            <a:r>
              <a:rPr lang="bg-BG" dirty="0">
                <a:solidFill>
                  <a:schemeClr val="tx1"/>
                </a:solidFill>
              </a:rPr>
              <a:t>   Показаха идейност, креативност и огромно желание за създаване на още по-интересни и сложни проекти за следващите изложения.</a:t>
            </a:r>
          </a:p>
          <a:p>
            <a:pPr algn="just"/>
            <a:endParaRPr lang="bg-BG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581" y="4230426"/>
            <a:ext cx="3529087" cy="2646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249" y="348631"/>
            <a:ext cx="3684037" cy="2763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40" y="1589905"/>
            <a:ext cx="3529086" cy="2646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41" y="3824667"/>
            <a:ext cx="4044445" cy="3033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42" y="1730144"/>
            <a:ext cx="2991775" cy="2243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348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7083">
        <p14:reveal/>
      </p:transition>
    </mc:Choice>
    <mc:Fallback xmlns="">
      <p:transition spd="slow" advTm="17083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09809" y="117185"/>
            <a:ext cx="8783271" cy="1292509"/>
          </a:xfrm>
        </p:spPr>
        <p:txBody>
          <a:bodyPr/>
          <a:lstStyle/>
          <a:p>
            <a:pPr algn="just"/>
            <a:r>
              <a:rPr lang="bg-BG" dirty="0">
                <a:solidFill>
                  <a:schemeClr val="tx1"/>
                </a:solidFill>
              </a:rPr>
              <a:t>   Резултатът от тяхното участие бе награден достойно – за успешното си представяне в националния  конкурс „ Младежко техническо творчество“, те получиха </a:t>
            </a:r>
            <a:r>
              <a:rPr lang="en-US" dirty="0">
                <a:solidFill>
                  <a:schemeClr val="tx1"/>
                </a:solidFill>
              </a:rPr>
              <a:t>III </a:t>
            </a:r>
            <a:r>
              <a:rPr lang="bg-BG" dirty="0">
                <a:solidFill>
                  <a:schemeClr val="tx1"/>
                </a:solidFill>
              </a:rPr>
              <a:t>награда, ваучер за пазаруване на стойност 100 лева от магазини </a:t>
            </a:r>
            <a:r>
              <a:rPr lang="bg-BG" dirty="0" err="1">
                <a:solidFill>
                  <a:schemeClr val="tx1"/>
                </a:solidFill>
              </a:rPr>
              <a:t>Елимекс</a:t>
            </a:r>
            <a:r>
              <a:rPr lang="bg-BG" dirty="0">
                <a:solidFill>
                  <a:schemeClr val="tx1"/>
                </a:solidFill>
              </a:rPr>
              <a:t> в цялата страна, както и парично възнаграждение.</a:t>
            </a:r>
          </a:p>
          <a:p>
            <a:pPr algn="just"/>
            <a:endParaRPr lang="bg-BG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" y="1409694"/>
            <a:ext cx="4138314" cy="2781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189" y="1409694"/>
            <a:ext cx="3713712" cy="521437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19" y="4308214"/>
            <a:ext cx="4066758" cy="254978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12" y="1409694"/>
            <a:ext cx="4171722" cy="2781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553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198">
        <p14:reveal/>
      </p:transition>
    </mc:Choice>
    <mc:Fallback xmlns="">
      <p:transition spd="slow" advTm="14198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ект 3">
            <a:extLst>
              <a:ext uri="{FF2B5EF4-FFF2-40B4-BE49-F238E27FC236}">
                <a16:creationId xmlns:a16="http://schemas.microsoft.com/office/drawing/2014/main" id="{B84ADB59-8E60-45B2-A70E-ED4CACC50D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791665"/>
              </p:ext>
            </p:extLst>
          </p:nvPr>
        </p:nvGraphicFramePr>
        <p:xfrm>
          <a:off x="1142883" y="-6830"/>
          <a:ext cx="9710926" cy="6864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Acrobat Document" r:id="rId3" imgW="11343939" imgH="8020022" progId="Acrobat.Document.DC">
                  <p:embed/>
                </p:oleObj>
              </mc:Choice>
              <mc:Fallback>
                <p:oleObj name="Acrobat Document" r:id="rId3" imgW="11343939" imgH="802002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2883" y="-6830"/>
                        <a:ext cx="9710926" cy="6864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782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892">
        <p14:reveal/>
      </p:transition>
    </mc:Choice>
    <mc:Fallback xmlns="">
      <p:transition spd="slow" advTm="5892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82902BB-24E1-4B27-93E7-C6065356B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38" y="340794"/>
            <a:ext cx="9063817" cy="559022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g-BG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 към видеопредставяне на с</a:t>
            </a:r>
            <a:r>
              <a:rPr lang="bg-BG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пециалност "Автоматизирани системи„ , СУ “Владимир Комаров“, гр. Велико Търново</a:t>
            </a:r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 към  виртуална разходка в СУ "Владимир Комаров“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https://www.youtube.com/watch?v=NABWbJAPOM4&amp;ab_channel=%D0%A1%D0%A3%D0%92%D0%BB%D0%B0%D0%B4%D0%B8%D0%BC%D0%B8%D1%80%D0%9A%D0%BE%D0%BC%D0%B0%D1%80%D0%BE%D0%B2</a:t>
            </a:r>
            <a:endParaRPr lang="bg-BG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8662" y="1538919"/>
            <a:ext cx="84704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hlinkClick r:id="rId3"/>
              </a:rPr>
              <a:t>https://www.youtube.com/watch?v=3_rVvrAt7js&amp;ab_channel=%D0%A1%D0%A3%D0%92%D0%BB%D0%B0%D0%B4%D0%B8%D0%BC%D0%B8%D1%80%D0%9A%D0%BE%D0%BC%D0%B0%D1%80%D0%BE%D0%B2</a:t>
            </a:r>
            <a:endParaRPr lang="en-US" dirty="0"/>
          </a:p>
        </p:txBody>
      </p:sp>
      <p:sp>
        <p:nvSpPr>
          <p:cNvPr id="4" name="Балонче за говор: правоъгълник 3">
            <a:extLst>
              <a:ext uri="{FF2B5EF4-FFF2-40B4-BE49-F238E27FC236}">
                <a16:creationId xmlns:a16="http://schemas.microsoft.com/office/drawing/2014/main" id="{B1E69165-47EC-4391-A6E0-9D415979DC7D}"/>
              </a:ext>
            </a:extLst>
          </p:cNvPr>
          <p:cNvSpPr/>
          <p:nvPr/>
        </p:nvSpPr>
        <p:spPr>
          <a:xfrm>
            <a:off x="5821959" y="5772753"/>
            <a:ext cx="2239861" cy="634496"/>
          </a:xfrm>
          <a:prstGeom prst="wedgeRectCallout">
            <a:avLst>
              <a:gd name="adj1" fmla="val -53417"/>
              <a:gd name="adj2" fmla="val -97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Натиснете върху линка </a:t>
            </a:r>
            <a:endParaRPr lang="en-US" dirty="0"/>
          </a:p>
        </p:txBody>
      </p:sp>
      <p:sp>
        <p:nvSpPr>
          <p:cNvPr id="5" name="Балонче за говор: правоъгълник 4">
            <a:extLst>
              <a:ext uri="{FF2B5EF4-FFF2-40B4-BE49-F238E27FC236}">
                <a16:creationId xmlns:a16="http://schemas.microsoft.com/office/drawing/2014/main" id="{CEC0BECE-076D-489A-8904-4583493ABC18}"/>
              </a:ext>
            </a:extLst>
          </p:cNvPr>
          <p:cNvSpPr/>
          <p:nvPr/>
        </p:nvSpPr>
        <p:spPr>
          <a:xfrm>
            <a:off x="5889071" y="2458135"/>
            <a:ext cx="2239861" cy="634496"/>
          </a:xfrm>
          <a:prstGeom prst="wedgeRectCallout">
            <a:avLst>
              <a:gd name="adj1" fmla="val -53417"/>
              <a:gd name="adj2" fmla="val -97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Натиснете върху линка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53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3577">
        <p14:reveal/>
      </p:transition>
    </mc:Choice>
    <mc:Fallback xmlns="">
      <p:transition spd="slow" advTm="13577">
        <p:fade/>
      </p:transition>
    </mc:Fallback>
  </mc:AlternateContent>
</p:sld>
</file>

<file path=ppt/theme/theme1.xml><?xml version="1.0" encoding="utf-8"?>
<a:theme xmlns:a="http://schemas.openxmlformats.org/drawingml/2006/main" name="Фасети">
  <a:themeElements>
    <a:clrScheme name="Оранжев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924</Words>
  <Application>Microsoft Office PowerPoint</Application>
  <PresentationFormat>Широк екран</PresentationFormat>
  <Paragraphs>54</Paragraphs>
  <Slides>17</Slides>
  <Notes>0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2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Segoe UI Historic</vt:lpstr>
      <vt:lpstr>Times New Roman</vt:lpstr>
      <vt:lpstr>Trebuchet MS</vt:lpstr>
      <vt:lpstr>Wingdings 3</vt:lpstr>
      <vt:lpstr>Фасети</vt:lpstr>
      <vt:lpstr>Тема на Office</vt:lpstr>
      <vt:lpstr>Acrobat Document</vt:lpstr>
      <vt:lpstr>Нашите професионални изяви  2021/2022 година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Пролетна академия “STEM работилница“ </vt:lpstr>
      <vt:lpstr>Презентация на PowerPoint</vt:lpstr>
      <vt:lpstr>СУ „ Владимир Комаров” гр.Велико Търново   Младежко Техническо Творчество 2021/2022  гр. Горна Оряховица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Нашите професионални изяви  2021/2022 година</dc:title>
  <dc:creator>Акаунт в Microsoft</dc:creator>
  <cp:lastModifiedBy>Деница Димитрова</cp:lastModifiedBy>
  <cp:revision>28</cp:revision>
  <dcterms:created xsi:type="dcterms:W3CDTF">2022-03-26T10:21:16Z</dcterms:created>
  <dcterms:modified xsi:type="dcterms:W3CDTF">2022-04-19T06:53:56Z</dcterms:modified>
</cp:coreProperties>
</file>